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  <p:sldMasterId id="2147483698" r:id="rId3"/>
  </p:sldMasterIdLst>
  <p:notesMasterIdLst>
    <p:notesMasterId r:id="rId45"/>
  </p:notesMasterIdLst>
  <p:sldIdLst>
    <p:sldId id="259" r:id="rId4"/>
    <p:sldId id="1671" r:id="rId5"/>
    <p:sldId id="2224" r:id="rId6"/>
    <p:sldId id="2317" r:id="rId7"/>
    <p:sldId id="10185" r:id="rId8"/>
    <p:sldId id="2318" r:id="rId9"/>
    <p:sldId id="10186" r:id="rId10"/>
    <p:sldId id="10187" r:id="rId11"/>
    <p:sldId id="10188" r:id="rId12"/>
    <p:sldId id="10189" r:id="rId13"/>
    <p:sldId id="10190" r:id="rId14"/>
    <p:sldId id="1253" r:id="rId15"/>
    <p:sldId id="10191" r:id="rId16"/>
    <p:sldId id="2210" r:id="rId17"/>
    <p:sldId id="10192" r:id="rId18"/>
    <p:sldId id="10193" r:id="rId19"/>
    <p:sldId id="1458" r:id="rId20"/>
    <p:sldId id="2208" r:id="rId21"/>
    <p:sldId id="2209" r:id="rId22"/>
    <p:sldId id="2211" r:id="rId23"/>
    <p:sldId id="2212" r:id="rId24"/>
    <p:sldId id="2215" r:id="rId25"/>
    <p:sldId id="1457" r:id="rId26"/>
    <p:sldId id="2213" r:id="rId27"/>
    <p:sldId id="1459" r:id="rId28"/>
    <p:sldId id="2214" r:id="rId29"/>
    <p:sldId id="1460" r:id="rId30"/>
    <p:sldId id="1462" r:id="rId31"/>
    <p:sldId id="1463" r:id="rId32"/>
    <p:sldId id="1464" r:id="rId33"/>
    <p:sldId id="1461" r:id="rId34"/>
    <p:sldId id="2216" r:id="rId35"/>
    <p:sldId id="2217" r:id="rId36"/>
    <p:sldId id="2218" r:id="rId37"/>
    <p:sldId id="2219" r:id="rId38"/>
    <p:sldId id="2221" r:id="rId39"/>
    <p:sldId id="2220" r:id="rId40"/>
    <p:sldId id="2222" r:id="rId41"/>
    <p:sldId id="2223" r:id="rId42"/>
    <p:sldId id="10194" r:id="rId43"/>
    <p:sldId id="10195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  <p:cmAuthor id="2" name="zhiqin xu" initials="zx" lastIdx="1" clrIdx="1">
    <p:extLst>
      <p:ext uri="{19B8F6BF-5375-455C-9EA6-DF929625EA0E}">
        <p15:presenceInfo xmlns:p15="http://schemas.microsoft.com/office/powerpoint/2012/main" userId="5f8d2dde702fd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4" autoAdjust="0"/>
    <p:restoredTop sz="89482" autoAdjust="0"/>
  </p:normalViewPr>
  <p:slideViewPr>
    <p:cSldViewPr snapToGrid="0">
      <p:cViewPr varScale="1">
        <p:scale>
          <a:sx n="86" d="100"/>
          <a:sy n="86" d="100"/>
        </p:scale>
        <p:origin x="12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11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06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94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99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9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6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45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60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115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017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82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38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147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69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45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150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4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47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5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3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378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3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6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00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30.png"/><Relationship Id="rId7" Type="http://schemas.openxmlformats.org/officeDocument/2006/relationships/image" Target="../media/image1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0.png"/><Relationship Id="rId5" Type="http://schemas.openxmlformats.org/officeDocument/2006/relationships/image" Target="../media/image110.png"/><Relationship Id="rId4" Type="http://schemas.openxmlformats.org/officeDocument/2006/relationships/image" Target="../media/image1090.png"/><Relationship Id="rId9" Type="http://schemas.openxmlformats.org/officeDocument/2006/relationships/image" Target="../media/image1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神经网络的凝聚现象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2023年11月10日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0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What initialization leads to linearity or  Condensation?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0685BB-2774-BFA3-2E87-BDB49ADC883B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2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B566FD-AF02-4645-BD9E-8DC7B43E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diagram: condense in non-linear regime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40F04-6477-6645-A885-C68CE9FA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08" y="863600"/>
            <a:ext cx="9192021" cy="53657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A2F443-CCDD-4C67-91CF-E30B30EB3E16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Luo, Zhang, Xu*,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78A911-5DDC-2C30-B7A7-1BDC039A65B9}"/>
              </a:ext>
            </a:extLst>
          </p:cNvPr>
          <p:cNvSpPr txBox="1"/>
          <p:nvPr/>
        </p:nvSpPr>
        <p:spPr>
          <a:xfrm>
            <a:off x="215590" y="959005"/>
            <a:ext cx="383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Two-layer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network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0C37A75-DE61-4CF0-A5D4-AE56E04A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6" r="1"/>
          <a:stretch/>
        </p:blipFill>
        <p:spPr>
          <a:xfrm>
            <a:off x="7355568" y="851332"/>
            <a:ext cx="2598753" cy="7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8" y="240971"/>
            <a:ext cx="10858752" cy="63405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Feature distribution at the condensed regime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8491FC-52C2-224A-AF91-6E5B2BA3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38" y="934354"/>
            <a:ext cx="5718992" cy="552700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7F9352D-1F14-2947-A926-BA3BF297BD61}"/>
              </a:ext>
            </a:extLst>
          </p:cNvPr>
          <p:cNvGrpSpPr/>
          <p:nvPr/>
        </p:nvGrpSpPr>
        <p:grpSpPr>
          <a:xfrm>
            <a:off x="603042" y="3074263"/>
            <a:ext cx="2001562" cy="995286"/>
            <a:chOff x="10046288" y="4473114"/>
            <a:chExt cx="2001562" cy="9952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9EE8A9-7CBA-934F-B571-96E45E84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42390A-1246-BC42-AB71-35700E97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67504-780B-3147-B5A1-E88DCCBC3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86" r="1"/>
          <a:stretch/>
        </p:blipFill>
        <p:spPr>
          <a:xfrm>
            <a:off x="0" y="5678889"/>
            <a:ext cx="2437567" cy="657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CB29CE-B0B6-EF42-9838-56F9D5E5D870}"/>
                  </a:ext>
                </a:extLst>
              </p:cNvPr>
              <p:cNvSpPr txBox="1"/>
              <p:nvPr/>
            </p:nvSpPr>
            <p:spPr>
              <a:xfrm>
                <a:off x="9169462" y="2955504"/>
                <a:ext cx="23071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Blue: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red: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sup>
                    </m:sSup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FC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Yellow: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C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FC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B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B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B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sup>
                    </m:sSup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CB29CE-B0B6-EF42-9838-56F9D5E5D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462" y="2955504"/>
                <a:ext cx="2307195" cy="1200329"/>
              </a:xfrm>
              <a:prstGeom prst="rect">
                <a:avLst/>
              </a:prstGeom>
              <a:blipFill>
                <a:blip r:embed="rId6"/>
                <a:stretch>
                  <a:fillRect l="-3825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04E5779-9C11-4256-BC55-64CA56375F4C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40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B566FD-AF02-4645-BD9E-8DC7B43E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diagram: condense in non-linear regime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40F04-6477-6645-A885-C68CE9FA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011" y="1427566"/>
            <a:ext cx="9192021" cy="41932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A2F443-CCDD-4C67-91CF-E30B30EB3E16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Luo, Zhang, Xu,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421DDC-EC3E-E218-0FCF-39D16AF1E28C}"/>
              </a:ext>
            </a:extLst>
          </p:cNvPr>
          <p:cNvSpPr txBox="1"/>
          <p:nvPr/>
        </p:nvSpPr>
        <p:spPr>
          <a:xfrm>
            <a:off x="215590" y="959005"/>
            <a:ext cx="383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Three-layer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network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371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18B9E-98D3-9A3C-C019-A6936DAC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Resnet18, CIFAR10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5FD222-C55C-4D44-C8E8-8DBE209B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579" y="1531263"/>
            <a:ext cx="6161794" cy="4463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186794-6780-4BA4-B133-F9A739EB5C6B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67057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0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Condensation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practical</a:t>
            </a:r>
            <a:r>
              <a:rPr lang="zh-CN" altLang="en-US" dirty="0"/>
              <a:t> </a:t>
            </a:r>
            <a:r>
              <a:rPr lang="en-US" altLang="zh-CN" dirty="0"/>
              <a:t>nets</a:t>
            </a:r>
            <a:r>
              <a:rPr lang="en-US" altLang="zh-CN" b="1" dirty="0"/>
              <a:t>?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0685BB-2774-BFA3-2E87-BDB49ADC883B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893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70371-8E94-4C1E-8CCD-E51B5FCD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layer in Resnet18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2C5470-43A8-44EB-9183-639FE9B3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687" y="1471930"/>
            <a:ext cx="4278313" cy="10550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F8F92A-ECD3-4CD8-90F4-A8B69E15B7E6}"/>
              </a:ext>
            </a:extLst>
          </p:cNvPr>
          <p:cNvSpPr txBox="1"/>
          <p:nvPr/>
        </p:nvSpPr>
        <p:spPr>
          <a:xfrm>
            <a:off x="426720" y="883920"/>
            <a:ext cx="515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Each kernel is a unit, cosine similarity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3E8CBD-7351-4CC7-BF8F-10831885F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0" y="2526979"/>
            <a:ext cx="9601200" cy="36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91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Why  Condense?</a:t>
            </a:r>
            <a:br>
              <a:rPr lang="en-US" altLang="zh-CN" b="1" dirty="0"/>
            </a:br>
            <a:r>
              <a:rPr lang="en-US" altLang="zh-CN" b="1" dirty="0"/>
              <a:t>Start from initial stage.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596173-267A-4443-AA96-63D9D1FFEA8C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60901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1AA4F-F027-CDB9-3B00-6DD299BF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520DFE-72F0-D2D6-F3B3-73EB98D9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45" y="1393033"/>
            <a:ext cx="3645776" cy="95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F8503F-8E9D-5B7D-5F9A-25354835A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60" y="1583533"/>
            <a:ext cx="4432300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F5F109-8154-4380-F0CF-EAC2E172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740" y="3498241"/>
            <a:ext cx="4726517" cy="1024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E6B0DD-5F88-6F77-BAC2-5F9A81DB0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460" y="4468280"/>
            <a:ext cx="3073400" cy="73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494FF7-8C8C-144B-83A6-8685EDECB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24" y="5493095"/>
            <a:ext cx="9896471" cy="5372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97D4D7-1FD5-EBED-CBE4-0E87C3A89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044" y="2290651"/>
            <a:ext cx="9171955" cy="9804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3FC5DFD-DE59-49FC-8EE5-DFE7FD2193AA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30044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D5D7D-1416-FA30-5C48-EA8833FC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Initial stage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39FF1-5490-BBB6-5BEB-15525449B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691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T</a:t>
            </a:r>
            <a:r>
              <a:rPr lang="en-US" altLang="zh-CN" dirty="0">
                <a:effectLst/>
                <a:latin typeface="Helvetica" pitchFamily="2" charset="0"/>
              </a:rPr>
              <a:t>he period when the leading-order Taylor expansion </a:t>
            </a:r>
            <a:r>
              <a:rPr lang="en-US" altLang="zh-CN" dirty="0" err="1">
                <a:effectLst/>
                <a:latin typeface="Helvetica" pitchFamily="2" charset="0"/>
              </a:rPr>
              <a:t>w.r.t</a:t>
            </a:r>
            <a:r>
              <a:rPr lang="en-US" altLang="zh-CN" dirty="0">
                <a:effectLst/>
                <a:latin typeface="Helvetica" pitchFamily="2" charset="0"/>
              </a:rPr>
              <a:t> activated neurons is still valid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7F0413-123E-340D-7071-4FDA8639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67" y="3144027"/>
            <a:ext cx="4707396" cy="3348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89168E81-8D8F-1F30-0F4F-CBB825AE1849}"/>
                  </a:ext>
                </a:extLst>
              </p:cNvPr>
              <p:cNvSpPr txBox="1"/>
              <p:nvPr/>
            </p:nvSpPr>
            <p:spPr>
              <a:xfrm>
                <a:off x="3098608" y="2510922"/>
                <a:ext cx="59947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89168E81-8D8F-1F30-0F4F-CBB825AE1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608" y="2510922"/>
                <a:ext cx="5994783" cy="369332"/>
              </a:xfrm>
              <a:prstGeom prst="rect">
                <a:avLst/>
              </a:prstGeom>
              <a:blipFill>
                <a:blip r:embed="rId3"/>
                <a:stretch>
                  <a:fillRect l="-633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5EA5443-5947-4E99-B376-16B6873C7131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82342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73202" y="0"/>
            <a:ext cx="7865535" cy="62071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Simple bias in practice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DD4DD28-BF11-306B-7232-0EC51F8A3C3B}"/>
              </a:ext>
            </a:extLst>
          </p:cNvPr>
          <p:cNvSpPr txBox="1">
            <a:spLocks/>
          </p:cNvSpPr>
          <p:nvPr/>
        </p:nvSpPr>
        <p:spPr>
          <a:xfrm>
            <a:off x="799903" y="796182"/>
            <a:ext cx="4166695" cy="9852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Frequency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Principle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（频率原则）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074A4-ABDB-6A50-EF63-57217D95D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167" y="2033670"/>
            <a:ext cx="4691685" cy="34994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CD1478-EEDF-9F03-7D61-D19362486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546" y="2515616"/>
            <a:ext cx="5822528" cy="242279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95F63E7-222A-9ED7-7DC5-356338715F00}"/>
              </a:ext>
            </a:extLst>
          </p:cNvPr>
          <p:cNvSpPr txBox="1">
            <a:spLocks/>
          </p:cNvSpPr>
          <p:nvPr/>
        </p:nvSpPr>
        <p:spPr>
          <a:xfrm>
            <a:off x="7543477" y="796182"/>
            <a:ext cx="3006665" cy="9852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Condensation</a:t>
            </a:r>
          </a:p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（参数凝聚）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732B324-C93F-8587-9191-026A63802567}"/>
              </a:ext>
            </a:extLst>
          </p:cNvPr>
          <p:cNvSpPr txBox="1">
            <a:spLocks/>
          </p:cNvSpPr>
          <p:nvPr/>
        </p:nvSpPr>
        <p:spPr>
          <a:xfrm>
            <a:off x="553006" y="5276021"/>
            <a:ext cx="4166695" cy="6087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Low-frequency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bias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0FEA8E7-39B1-DA84-0C98-BA7905839CEB}"/>
              </a:ext>
            </a:extLst>
          </p:cNvPr>
          <p:cNvSpPr txBox="1">
            <a:spLocks/>
          </p:cNvSpPr>
          <p:nvPr/>
        </p:nvSpPr>
        <p:spPr>
          <a:xfrm>
            <a:off x="6963461" y="5276021"/>
            <a:ext cx="4540498" cy="6087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Few effective neurons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8803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F303A-308C-E27C-9A9E-5DA7184B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Cosine similarity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77A97-9229-0C6B-C2C8-76DD1965B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Characterize similarity of two vectors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435A1-6C44-A283-9CFC-E110D18F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268969"/>
            <a:ext cx="9672824" cy="13255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FEA9A2-6797-4D73-9DBA-E6A4A8AC0E2E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740165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85AB5-C377-0975-CC90-F47EC852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Initial condensation for CNN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DE5AB-96F1-A5F7-DA9C-464518BE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Resnet18 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CIFAR10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fully-connected layer</a:t>
            </a:r>
          </a:p>
          <a:p>
            <a:r>
              <a:rPr lang="en-US" altLang="zh-CN" dirty="0" err="1">
                <a:effectLst/>
                <a:latin typeface="Helvetica" pitchFamily="2" charset="0"/>
              </a:rPr>
              <a:t>ReLU</a:t>
            </a:r>
            <a:r>
              <a:rPr lang="en-US" altLang="zh-CN" dirty="0">
                <a:latin typeface="Helvetica" pitchFamily="2" charset="0"/>
              </a:rPr>
              <a:t> for conv layers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FC</a:t>
            </a:r>
            <a:r>
              <a:rPr lang="en-US" altLang="zh-CN" dirty="0">
                <a:latin typeface="Helvetica" pitchFamily="2" charset="0"/>
              </a:rPr>
              <a:t> with other act </a:t>
            </a:r>
            <a:r>
              <a:rPr lang="en-US" altLang="zh-CN" dirty="0" err="1">
                <a:latin typeface="Helvetica" pitchFamily="2" charset="0"/>
              </a:rPr>
              <a:t>func</a:t>
            </a:r>
            <a:endParaRPr lang="en-US" altLang="zh-CN" dirty="0">
              <a:latin typeface="Helvetica" pitchFamily="2" charset="0"/>
            </a:endParaRPr>
          </a:p>
          <a:p>
            <a:r>
              <a:rPr lang="en-US" altLang="zh-CN" dirty="0">
                <a:effectLst/>
                <a:latin typeface="Helvetica" pitchFamily="2" charset="0"/>
              </a:rPr>
              <a:t>Adam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epoch 20, 30, 30, 61</a:t>
            </a: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60F492-8281-0125-2088-C694F432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824" y="1825625"/>
            <a:ext cx="4695976" cy="22094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0A05A1-4EE5-BE97-DC3B-C8E12F79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23" y="4035088"/>
            <a:ext cx="4628243" cy="21505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5AC670-7017-4518-A250-9CF43036504D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695175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85AB5-C377-0975-CC90-F47EC852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Initial condensation for CNN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0A05A1-4EE5-BE97-DC3B-C8E12F791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1"/>
          <a:stretch/>
        </p:blipFill>
        <p:spPr>
          <a:xfrm>
            <a:off x="762000" y="1368088"/>
            <a:ext cx="2277532" cy="21505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D0BD2A-E536-FEA9-D07C-79407141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6465"/>
            <a:ext cx="12172399" cy="23880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82B617-06C1-4D30-91FE-B8F1D05D8FA4}"/>
              </a:ext>
            </a:extLst>
          </p:cNvPr>
          <p:cNvSpPr txBox="1"/>
          <p:nvPr/>
        </p:nvSpPr>
        <p:spPr>
          <a:xfrm>
            <a:off x="6360160" y="1920240"/>
            <a:ext cx="398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process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32CDF-11CE-4C0A-AEE6-622BC961CD4A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8664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75C6EB-7075-4222-B799-B63B090E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70" y="994534"/>
            <a:ext cx="6210582" cy="5630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8E9147-B5B0-4B3F-929C-203D275FB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0" y="2099434"/>
            <a:ext cx="2892030" cy="10179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6D4275-EBB6-43D4-A9C2-03085FD1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58" y="3636709"/>
            <a:ext cx="4144491" cy="5335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C5CFD1-CC23-42F4-9022-366BBD5B0787}"/>
              </a:ext>
            </a:extLst>
          </p:cNvPr>
          <p:cNvSpPr txBox="1"/>
          <p:nvPr/>
        </p:nvSpPr>
        <p:spPr>
          <a:xfrm>
            <a:off x="1038747" y="2044005"/>
            <a:ext cx="12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Net: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712587-02AB-4EE6-8A54-89062A5C6DF0}"/>
              </a:ext>
            </a:extLst>
          </p:cNvPr>
          <p:cNvSpPr txBox="1"/>
          <p:nvPr/>
        </p:nvSpPr>
        <p:spPr>
          <a:xfrm>
            <a:off x="1107921" y="3117429"/>
            <a:ext cx="2963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Target function: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FF66DA-7FF7-416B-BB28-AF7A0659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Two-layer synthetic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D1350D-BDD8-4AF8-AB83-A90DC7DFB7EC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921822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F66DA-7FF7-416B-BB28-AF7A0659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Multiple-layer synthetic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F22E49-02DA-0C5A-DFAC-A4B42AF8A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61567"/>
            <a:ext cx="11573771" cy="50476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B59931-BC96-45F3-85A7-40074B1AFCEC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37484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4C103-27AD-411F-954F-CE72052B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 of initial stage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D1A7E-3F12-4B78-B998-0B229D1E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947" y="1364722"/>
            <a:ext cx="2892030" cy="1017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7EFD07-07B8-738B-6BE1-A5DA0F66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89" y="2385018"/>
            <a:ext cx="8408312" cy="456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A9A664-31CB-331A-3477-A4E93214E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45" y="2953130"/>
            <a:ext cx="9777027" cy="858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348704-1F86-F9E2-4023-C515D840F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89" y="3811498"/>
            <a:ext cx="10033001" cy="6674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76BA12-DC59-F2E7-9D94-71239EFEE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959" y="4402427"/>
            <a:ext cx="7772400" cy="22880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E2B930-7AC0-4563-AC5A-2D053F407E2E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66642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4C103-27AD-411F-954F-CE72052B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Velocity field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D1A7E-3F12-4B78-B998-0B229D1E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47" y="2005792"/>
            <a:ext cx="2892030" cy="10179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392D83-EE0D-4321-87B1-B16852B3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7" y="3125114"/>
            <a:ext cx="4071447" cy="7562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261CD9-3A8D-406C-A1CF-263CB2CEA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12" y="2249089"/>
            <a:ext cx="5966988" cy="1632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1BC811-A156-D809-BE50-F7C63D042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039" y="4016235"/>
            <a:ext cx="2560094" cy="3300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BD41EA-D269-4959-BA12-792125A580DA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583851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" y="810458"/>
            <a:ext cx="12192000" cy="60475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0014646-5501-4EEF-BF06-8737C47A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7" y="82628"/>
            <a:ext cx="10515600" cy="1325563"/>
          </a:xfrm>
        </p:spPr>
        <p:txBody>
          <a:bodyPr/>
          <a:lstStyle/>
          <a:p>
            <a:r>
              <a:rPr lang="en-US" altLang="zh-CN" dirty="0"/>
              <a:t>Tanh(x)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78AA6C-8785-4F9C-9653-20985BD09700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594850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6488"/>
            <a:ext cx="12192000" cy="5489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𝑎𝑛h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0768411-A055-451D-83C3-3DB3887DF139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564086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t="839"/>
          <a:stretch/>
        </p:blipFill>
        <p:spPr>
          <a:xfrm>
            <a:off x="29634" y="1219200"/>
            <a:ext cx="12132732" cy="536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1E59070-7D94-4522-A35C-BDC784D49BFC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88166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2C2AA-3AA8-A20B-F00D-B66ECB82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77"/>
            <a:ext cx="12192000" cy="4622126"/>
          </a:xfrm>
          <a:prstGeom prst="rect">
            <a:avLst/>
          </a:prstGeom>
        </p:spPr>
      </p:pic>
      <p:sp>
        <p:nvSpPr>
          <p:cNvPr id="4" name="箭头: 上弧形 3">
            <a:extLst>
              <a:ext uri="{FF2B5EF4-FFF2-40B4-BE49-F238E27FC236}">
                <a16:creationId xmlns:a16="http://schemas.microsoft.com/office/drawing/2014/main" id="{6B03A400-F789-F9CA-17ED-D2264F8D5983}"/>
              </a:ext>
            </a:extLst>
          </p:cNvPr>
          <p:cNvSpPr/>
          <p:nvPr/>
        </p:nvSpPr>
        <p:spPr>
          <a:xfrm>
            <a:off x="6727372" y="1763448"/>
            <a:ext cx="3415392" cy="898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6547F-970B-A57E-BFCF-6456397CA4C8}"/>
              </a:ext>
            </a:extLst>
          </p:cNvPr>
          <p:cNvSpPr txBox="1"/>
          <p:nvPr/>
        </p:nvSpPr>
        <p:spPr>
          <a:xfrm>
            <a:off x="7757434" y="1843151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Condense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30890E2A-F21C-B516-3DC7-EEEB3D96980A}"/>
              </a:ext>
            </a:extLst>
          </p:cNvPr>
          <p:cNvSpPr/>
          <p:nvPr/>
        </p:nvSpPr>
        <p:spPr>
          <a:xfrm rot="5400000">
            <a:off x="8038029" y="3672159"/>
            <a:ext cx="794077" cy="30222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F5E56-F793-AC7A-1051-EA2599CBF249}"/>
              </a:ext>
            </a:extLst>
          </p:cNvPr>
          <p:cNvSpPr txBox="1"/>
          <p:nvPr/>
        </p:nvSpPr>
        <p:spPr>
          <a:xfrm>
            <a:off x="8000457" y="4938476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Embedding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7554-0C61-FF8F-1A4C-160CCF8C7640}"/>
              </a:ext>
            </a:extLst>
          </p:cNvPr>
          <p:cNvSpPr/>
          <p:nvPr/>
        </p:nvSpPr>
        <p:spPr>
          <a:xfrm>
            <a:off x="9034214" y="5627023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Luo#, Xu#, Ma, Zhang*, JMLR, 2021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E92A3-B59B-F3BC-9597-B7D754B79DF0}"/>
              </a:ext>
            </a:extLst>
          </p:cNvPr>
          <p:cNvSpPr txBox="1"/>
          <p:nvPr/>
        </p:nvSpPr>
        <p:spPr>
          <a:xfrm>
            <a:off x="131800" y="978263"/>
            <a:ext cx="38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different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2BBA-908C-CF94-C49B-AAA7BFFCEC01}"/>
              </a:ext>
            </a:extLst>
          </p:cNvPr>
          <p:cNvSpPr txBox="1"/>
          <p:nvPr/>
        </p:nvSpPr>
        <p:spPr>
          <a:xfrm>
            <a:off x="4526551" y="978263"/>
            <a:ext cx="41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training: Clustered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FCEE4-28B1-5C51-4B63-1BF834EDD303}"/>
              </a:ext>
            </a:extLst>
          </p:cNvPr>
          <p:cNvSpPr txBox="1"/>
          <p:nvPr/>
        </p:nvSpPr>
        <p:spPr>
          <a:xfrm>
            <a:off x="8983579" y="977777"/>
            <a:ext cx="29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Effective small net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062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"/>
          <a:stretch/>
        </p:blipFill>
        <p:spPr>
          <a:xfrm>
            <a:off x="25915" y="1143603"/>
            <a:ext cx="12140169" cy="539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2975824-B4C9-4C68-9357-3CCCE94AA05D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756870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E5DD1-0CEB-496A-B6FE-9FDE235C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simple analysis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F5755-5D6D-4F29-8597-C262673D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7"/>
          <a:stretch/>
        </p:blipFill>
        <p:spPr>
          <a:xfrm>
            <a:off x="2310349" y="1458778"/>
            <a:ext cx="3262008" cy="814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557AA8-1855-4FF3-BC91-0B7F7986A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9"/>
          <a:stretch/>
        </p:blipFill>
        <p:spPr>
          <a:xfrm>
            <a:off x="2310349" y="2224825"/>
            <a:ext cx="3886201" cy="719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278804-7D81-4301-9CF7-B850263C6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349" y="3064815"/>
            <a:ext cx="4128275" cy="5050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59D159-BDEF-4C11-8569-D6C3E6E20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772" y="3723793"/>
            <a:ext cx="5906546" cy="7839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2D6635-2E6D-482B-9CC5-58EAF173A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99" y="4484068"/>
            <a:ext cx="2181225" cy="5810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3C4654-6892-45F0-AB10-C9742C289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198" y="5203205"/>
            <a:ext cx="2482055" cy="8882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C497C5-6D37-4BAE-989B-32AC096F72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357" y="4512643"/>
            <a:ext cx="3009900" cy="552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C9E5D88-9BE2-4158-8A24-A2EF32011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514" y="5185547"/>
            <a:ext cx="5493485" cy="90588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928C625-0048-4D7D-A13D-6920952B7EB7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395567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97A90-7879-4F48-E369-63FC74B3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The influence of training data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1B1B9-F9CE-26A5-4930-3DD58A69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952"/>
            <a:ext cx="8844764" cy="27939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637F4D-75D1-BF9E-8D6E-085EE1611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785" b="55017"/>
          <a:stretch/>
        </p:blipFill>
        <p:spPr>
          <a:xfrm>
            <a:off x="118533" y="1488654"/>
            <a:ext cx="2455334" cy="22706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76F6ED-15F5-196D-1907-4440AF3C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733" y="2231282"/>
            <a:ext cx="4102100" cy="596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05F056-75F3-D464-84DD-8C0B3C07C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297" y="773906"/>
            <a:ext cx="1917700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3818BE-BE0F-F620-8180-0F2577E20AE1}"/>
              </a:ext>
            </a:extLst>
          </p:cNvPr>
          <p:cNvSpPr txBox="1"/>
          <p:nvPr/>
        </p:nvSpPr>
        <p:spPr>
          <a:xfrm>
            <a:off x="8661400" y="2231282"/>
            <a:ext cx="305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Simple data, condense less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A4B24B-8C40-46D8-9C4A-3794477BF185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47599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595EC-412F-4C66-99A8-C53DB51F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8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Phase diagram of initial condensation for smooth activations</a:t>
            </a:r>
            <a:br>
              <a:rPr lang="en-US" altLang="zh-CN" sz="3200" dirty="0"/>
            </a:br>
            <a:r>
              <a:rPr lang="zh-CN" altLang="en-US" sz="3200" dirty="0"/>
              <a:t>估计初始凝聚的时间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4892F3-B0CB-4F9B-849A-F2A81742FBB7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Zhengan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Yuqing</a:t>
            </a:r>
            <a:r>
              <a:rPr lang="en-US" altLang="zh-CN" sz="1200" dirty="0"/>
              <a:t> Li*, Tao Luo, </a:t>
            </a:r>
            <a:r>
              <a:rPr lang="en-US" altLang="zh-CN" sz="1200" dirty="0" err="1"/>
              <a:t>Zhangchen</a:t>
            </a:r>
            <a:r>
              <a:rPr lang="en-US" altLang="zh-CN" sz="1200" dirty="0"/>
              <a:t> Zhou, </a:t>
            </a:r>
            <a:r>
              <a:rPr lang="en-US" altLang="zh-CN" sz="1200" b="1" dirty="0" err="1"/>
              <a:t>Zhi</a:t>
            </a:r>
            <a:r>
              <a:rPr lang="en-US" altLang="zh-CN" sz="1200" b="1" dirty="0"/>
              <a:t>-Qin John Xu*</a:t>
            </a:r>
            <a:r>
              <a:rPr lang="en-US" altLang="zh-CN" sz="1200" dirty="0"/>
              <a:t>, Phase Diagram of Initial Condensation for Two-layer Neural Networks,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2303.06561</a:t>
            </a:r>
            <a:endParaRPr lang="en-US" altLang="zh-CN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193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50E82-D239-4293-B551-A546F5C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Similar to 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983314-057E-4AD0-AFE0-55C352820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3074B2-139A-4186-A4E1-6ACA5C0A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0" y="1825625"/>
            <a:ext cx="8371840" cy="46024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2C4891D-FF63-4C37-9DE8-B8B71E21F385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Zhengan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Yuqing</a:t>
            </a:r>
            <a:r>
              <a:rPr lang="en-US" altLang="zh-CN" sz="1200" dirty="0"/>
              <a:t> Li*, Tao Luo, </a:t>
            </a:r>
            <a:r>
              <a:rPr lang="en-US" altLang="zh-CN" sz="1200" dirty="0" err="1"/>
              <a:t>Zhangchen</a:t>
            </a:r>
            <a:r>
              <a:rPr lang="en-US" altLang="zh-CN" sz="1200" dirty="0"/>
              <a:t> Zhou, </a:t>
            </a:r>
            <a:r>
              <a:rPr lang="en-US" altLang="zh-CN" sz="1200" b="1" dirty="0" err="1"/>
              <a:t>Zhi</a:t>
            </a:r>
            <a:r>
              <a:rPr lang="en-US" altLang="zh-CN" sz="1200" b="1" dirty="0"/>
              <a:t>-Qin John Xu*</a:t>
            </a:r>
            <a:r>
              <a:rPr lang="en-US" altLang="zh-CN" sz="1200" dirty="0"/>
              <a:t>, Phase Diagram of Initial Condensation for Two-layer Neural Networks,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2303.06561</a:t>
            </a:r>
            <a:endParaRPr lang="en-US" altLang="zh-CN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26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9C582-9F0B-423B-8066-F8FA1E3C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36525"/>
            <a:ext cx="10515600" cy="1325563"/>
          </a:xfrm>
        </p:spPr>
        <p:txBody>
          <a:bodyPr/>
          <a:lstStyle/>
          <a:p>
            <a:r>
              <a:rPr lang="en-US" altLang="zh-CN" dirty="0"/>
              <a:t>Linear regime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F64C81-EC35-4501-B28C-C36FBE8B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0170"/>
            <a:ext cx="12192000" cy="26143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5B5C91-B00D-4D2D-919D-57031A02674C}"/>
              </a:ext>
            </a:extLst>
          </p:cNvPr>
          <p:cNvSpPr txBox="1"/>
          <p:nvPr/>
        </p:nvSpPr>
        <p:spPr>
          <a:xfrm>
            <a:off x="167640" y="1386840"/>
            <a:ext cx="42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Assumption 2: p=1</a:t>
            </a:r>
          </a:p>
          <a:p>
            <a:r>
              <a:rPr lang="en-US" altLang="zh-CN" dirty="0"/>
              <a:t>Assumption 4: </a:t>
            </a:r>
            <a:r>
              <a:rPr lang="en-US" altLang="zh-CN" i="1" dirty="0"/>
              <a:t>non-parallel data </a:t>
            </a:r>
          </a:p>
          <a:p>
            <a:r>
              <a:rPr lang="en-US" altLang="zh-CN" dirty="0"/>
              <a:t>Assumption 5: large width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3308D9-D90F-4D93-809C-3ADBCE4B9556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Zhengan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Yuqing</a:t>
            </a:r>
            <a:r>
              <a:rPr lang="en-US" altLang="zh-CN" sz="1200" dirty="0"/>
              <a:t> Li*, Tao Luo, </a:t>
            </a:r>
            <a:r>
              <a:rPr lang="en-US" altLang="zh-CN" sz="1200" dirty="0" err="1"/>
              <a:t>Zhangchen</a:t>
            </a:r>
            <a:r>
              <a:rPr lang="en-US" altLang="zh-CN" sz="1200" dirty="0"/>
              <a:t> Zhou, </a:t>
            </a:r>
            <a:r>
              <a:rPr lang="en-US" altLang="zh-CN" sz="1200" b="1" dirty="0" err="1"/>
              <a:t>Zhi</a:t>
            </a:r>
            <a:r>
              <a:rPr lang="en-US" altLang="zh-CN" sz="1200" b="1" dirty="0"/>
              <a:t>-Qin John Xu*</a:t>
            </a:r>
            <a:r>
              <a:rPr lang="en-US" altLang="zh-CN" sz="1200" dirty="0"/>
              <a:t>, Phase Diagram of Initial Condensation for Two-layer Neural Networks,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2303.06561</a:t>
            </a:r>
            <a:endParaRPr lang="en-US" altLang="zh-CN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213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7395EB-4336-44C7-A874-EEB283CD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372"/>
            <a:ext cx="12192000" cy="4593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6A94CE-6AAE-4FDF-8013-F600804A48B6}"/>
              </a:ext>
            </a:extLst>
          </p:cNvPr>
          <p:cNvSpPr txBox="1"/>
          <p:nvPr/>
        </p:nvSpPr>
        <p:spPr>
          <a:xfrm>
            <a:off x="248920" y="1078418"/>
            <a:ext cx="42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Assumption 2: p=1</a:t>
            </a:r>
          </a:p>
          <a:p>
            <a:r>
              <a:rPr lang="en-US" altLang="zh-CN" dirty="0"/>
              <a:t>Assumption 3:</a:t>
            </a:r>
            <a:endParaRPr lang="en-US" altLang="zh-CN" i="1" dirty="0"/>
          </a:p>
          <a:p>
            <a:r>
              <a:rPr lang="en-US" altLang="zh-CN" dirty="0"/>
              <a:t>Assumption 5: large width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6305A-BD7A-456B-A6C1-8113398E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57" y="1360144"/>
            <a:ext cx="675004" cy="3135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6B6EDD-3C53-4B2A-82C9-9EC3961A7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70" y="5558684"/>
            <a:ext cx="2874010" cy="115326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EA94CDD-FB6F-428A-9ECA-96D47F03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36525"/>
            <a:ext cx="10515600" cy="1325563"/>
          </a:xfrm>
        </p:spPr>
        <p:txBody>
          <a:bodyPr/>
          <a:lstStyle/>
          <a:p>
            <a:r>
              <a:rPr lang="en-US" altLang="zh-CN" dirty="0"/>
              <a:t>Initial Condensed regime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A888F6-46C6-4F3D-BEAC-D45E70E80599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Zhengan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Yuqing</a:t>
            </a:r>
            <a:r>
              <a:rPr lang="en-US" altLang="zh-CN" sz="1200" dirty="0"/>
              <a:t> Li*, Tao Luo, </a:t>
            </a:r>
            <a:r>
              <a:rPr lang="en-US" altLang="zh-CN" sz="1200" dirty="0" err="1"/>
              <a:t>Zhangchen</a:t>
            </a:r>
            <a:r>
              <a:rPr lang="en-US" altLang="zh-CN" sz="1200" dirty="0"/>
              <a:t> Zhou, </a:t>
            </a:r>
            <a:r>
              <a:rPr lang="en-US" altLang="zh-CN" sz="1200" b="1" dirty="0" err="1"/>
              <a:t>Zhi</a:t>
            </a:r>
            <a:r>
              <a:rPr lang="en-US" altLang="zh-CN" sz="1200" b="1" dirty="0"/>
              <a:t>-Qin John Xu*</a:t>
            </a:r>
            <a:r>
              <a:rPr lang="en-US" altLang="zh-CN" sz="1200" dirty="0"/>
              <a:t>, Phase Diagram of Initial Condensation for Two-layer Neural Networks,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2303.06561</a:t>
            </a:r>
            <a:endParaRPr lang="en-US" altLang="zh-CN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66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469632-5D3C-4291-8897-CF2B848B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4" y="764540"/>
            <a:ext cx="7413672" cy="57353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F12FD6-066A-45E7-9A01-88F2E2B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533" y="2286000"/>
            <a:ext cx="4538641" cy="9956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9CE76A-C8B0-42D5-BAB1-AE7E19DE4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5" y="3892232"/>
            <a:ext cx="4098925" cy="73423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A8A73F38-3F1B-4EE2-9F07-086CAA014B40}"/>
              </a:ext>
            </a:extLst>
          </p:cNvPr>
          <p:cNvSpPr/>
          <p:nvPr/>
        </p:nvSpPr>
        <p:spPr>
          <a:xfrm rot="10800000">
            <a:off x="5491480" y="2712720"/>
            <a:ext cx="14173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55B8E3B-E06C-4863-9CD7-5E87F24EAE45}"/>
              </a:ext>
            </a:extLst>
          </p:cNvPr>
          <p:cNvSpPr/>
          <p:nvPr/>
        </p:nvSpPr>
        <p:spPr>
          <a:xfrm rot="10800000">
            <a:off x="5491480" y="4191000"/>
            <a:ext cx="14173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E52309-D5AD-4236-97BD-F678E30BD696}"/>
              </a:ext>
            </a:extLst>
          </p:cNvPr>
          <p:cNvSpPr txBox="1"/>
          <p:nvPr/>
        </p:nvSpPr>
        <p:spPr>
          <a:xfrm>
            <a:off x="6908800" y="2148840"/>
            <a:ext cx="42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 waits for 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6CF800-A666-4162-B8C0-E6E071109D30}"/>
              </a:ext>
            </a:extLst>
          </p:cNvPr>
          <p:cNvSpPr txBox="1"/>
          <p:nvPr/>
        </p:nvSpPr>
        <p:spPr>
          <a:xfrm>
            <a:off x="6969760" y="3632200"/>
            <a:ext cx="42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waits for w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0FF182-4388-485E-A3AB-4041A5FD8ABB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Zhengan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Yuqing</a:t>
            </a:r>
            <a:r>
              <a:rPr lang="en-US" altLang="zh-CN" sz="1200" dirty="0"/>
              <a:t> Li*, Tao Luo, </a:t>
            </a:r>
            <a:r>
              <a:rPr lang="en-US" altLang="zh-CN" sz="1200" dirty="0" err="1"/>
              <a:t>Zhangchen</a:t>
            </a:r>
            <a:r>
              <a:rPr lang="en-US" altLang="zh-CN" sz="1200" dirty="0"/>
              <a:t> Zhou, </a:t>
            </a:r>
            <a:r>
              <a:rPr lang="en-US" altLang="zh-CN" sz="1200" b="1" dirty="0" err="1"/>
              <a:t>Zhi</a:t>
            </a:r>
            <a:r>
              <a:rPr lang="en-US" altLang="zh-CN" sz="1200" b="1" dirty="0"/>
              <a:t>-Qin John Xu*</a:t>
            </a:r>
            <a:r>
              <a:rPr lang="en-US" altLang="zh-CN" sz="1200" dirty="0"/>
              <a:t>, Phase Diagram of Initial Condensation for Two-layer Neural Networks,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2303.06561</a:t>
            </a:r>
            <a:endParaRPr lang="en-US" altLang="zh-CN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95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E08EE-3F92-4FE3-9751-0C353C86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w</a:t>
            </a:r>
            <a:r>
              <a:rPr lang="en-US" altLang="zh-CN" b="1" dirty="0"/>
              <a:t>-lag regime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1BA000-6844-4B55-86CC-68789A14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996368"/>
            <a:ext cx="11277600" cy="42880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C950B4-24A1-4610-8BEC-0886001776C3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Zhengan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Yuqing</a:t>
            </a:r>
            <a:r>
              <a:rPr lang="en-US" altLang="zh-CN" sz="1200" dirty="0"/>
              <a:t> Li*, Tao Luo, </a:t>
            </a:r>
            <a:r>
              <a:rPr lang="en-US" altLang="zh-CN" sz="1200" dirty="0" err="1"/>
              <a:t>Zhangchen</a:t>
            </a:r>
            <a:r>
              <a:rPr lang="en-US" altLang="zh-CN" sz="1200" dirty="0"/>
              <a:t> Zhou, </a:t>
            </a:r>
            <a:r>
              <a:rPr lang="en-US" altLang="zh-CN" sz="1200" b="1" dirty="0" err="1"/>
              <a:t>Zhi</a:t>
            </a:r>
            <a:r>
              <a:rPr lang="en-US" altLang="zh-CN" sz="1200" b="1" dirty="0"/>
              <a:t>-Qin John Xu*</a:t>
            </a:r>
            <a:r>
              <a:rPr lang="en-US" altLang="zh-CN" sz="1200" dirty="0"/>
              <a:t>, Phase Diagram of Initial Condensation for Two-layer Neural Networks,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2303.06561</a:t>
            </a:r>
            <a:endParaRPr lang="en-US" altLang="zh-CN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00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E08EE-3F92-4FE3-9751-0C353C86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a</a:t>
            </a:r>
            <a:r>
              <a:rPr lang="en-US" altLang="zh-CN" b="1" dirty="0"/>
              <a:t>-lag regime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1BA000-6844-4B55-86CC-68789A14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631627"/>
            <a:ext cx="11277600" cy="50175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60489A-8421-4CA1-8BBE-976D3E4E918D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Zhengan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Yuqing</a:t>
            </a:r>
            <a:r>
              <a:rPr lang="en-US" altLang="zh-CN" sz="1200" dirty="0"/>
              <a:t> Li*, Tao Luo, </a:t>
            </a:r>
            <a:r>
              <a:rPr lang="en-US" altLang="zh-CN" sz="1200" dirty="0" err="1"/>
              <a:t>Zhangchen</a:t>
            </a:r>
            <a:r>
              <a:rPr lang="en-US" altLang="zh-CN" sz="1200" dirty="0"/>
              <a:t> Zhou, </a:t>
            </a:r>
            <a:r>
              <a:rPr lang="en-US" altLang="zh-CN" sz="1200" b="1" dirty="0" err="1"/>
              <a:t>Zhi</a:t>
            </a:r>
            <a:r>
              <a:rPr lang="en-US" altLang="zh-CN" sz="1200" b="1" dirty="0"/>
              <a:t>-Qin John Xu*</a:t>
            </a:r>
            <a:r>
              <a:rPr lang="en-US" altLang="zh-CN" sz="1200" dirty="0"/>
              <a:t>, Phase Diagram of Initial Condensation for Two-layer Neural Networks,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2303.06561</a:t>
            </a:r>
            <a:endParaRPr lang="en-US" altLang="zh-CN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23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8A1-D46C-4811-ACAB-7C719B2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example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75213ACF-F202-4FD2-BC58-2C07DBA8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348307"/>
            <a:ext cx="4537362" cy="3403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4DE31-1901-4AF5-B70D-42F8065D4388}"/>
                  </a:ext>
                </a:extLst>
              </p:cNvPr>
              <p:cNvSpPr txBox="1"/>
              <p:nvPr/>
            </p:nvSpPr>
            <p:spPr>
              <a:xfrm>
                <a:off x="2194633" y="1348149"/>
                <a:ext cx="7802734" cy="642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fName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en-US" altLang="zh-CN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50000"/>
                                    <a:lumOff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50000"/>
                                    <a:lumOff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=[</m:t>
                    </m:r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4DE31-1901-4AF5-B70D-42F8065D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633" y="1348149"/>
                <a:ext cx="7802734" cy="642163"/>
              </a:xfrm>
              <a:prstGeom prst="rect">
                <a:avLst/>
              </a:prstGeom>
              <a:blipFill>
                <a:blip r:embed="rId3"/>
                <a:stretch>
                  <a:fillRect t="-11429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95A64F5-0B09-4D84-96FD-DCA7C5A25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34" y="2348307"/>
            <a:ext cx="3869267" cy="2901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E0179F-F859-42C7-9F98-32A69910A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10" y="2348307"/>
            <a:ext cx="3199130" cy="31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37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B2316-E27A-8E76-5790-CE9C97C4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小结：凝聚现象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1784E-B8B8-BF96-04FE-AA99C5A3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小初始化下，</a:t>
            </a:r>
            <a:r>
              <a:rPr kumimoji="1" lang="en-US" altLang="zh-CN" dirty="0"/>
              <a:t>GD</a:t>
            </a:r>
            <a:r>
              <a:rPr kumimoji="1" lang="zh-CN" altLang="en-US" dirty="0"/>
              <a:t>训练，会使同层神经元趋同</a:t>
            </a:r>
            <a:endParaRPr kumimoji="1" lang="en-US" altLang="zh-CN" dirty="0"/>
          </a:p>
          <a:p>
            <a:r>
              <a:rPr kumimoji="1" lang="zh-CN" altLang="en-US" dirty="0"/>
              <a:t>训练过程，凝聚方向逐渐增加</a:t>
            </a:r>
            <a:endParaRPr kumimoji="1" lang="en-US" altLang="zh-CN" dirty="0"/>
          </a:p>
          <a:p>
            <a:r>
              <a:rPr kumimoji="1" lang="zh-CN" altLang="en-US" dirty="0"/>
              <a:t>初始阶段，由于神经元相同的动力学，导致初始凝聚。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A19441-DF57-3D14-8ADB-7FB46A541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69" y="3429000"/>
            <a:ext cx="3869267" cy="2901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906107-818C-FD97-F8B4-A4945BFD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45" y="3429000"/>
            <a:ext cx="3199130" cy="31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B2316-E27A-8E76-5790-CE9C97C4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更多的问题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1784E-B8B8-BF96-04FE-AA99C5A3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为什么</a:t>
            </a:r>
            <a:r>
              <a:rPr kumimoji="1" lang="en-US" altLang="zh-CN" dirty="0"/>
              <a:t>GD</a:t>
            </a:r>
            <a:r>
              <a:rPr kumimoji="1" lang="zh-CN" altLang="en-US" dirty="0"/>
              <a:t>训练会逐渐增加凝聚的方向？</a:t>
            </a:r>
            <a:endParaRPr kumimoji="1" lang="en-US" altLang="zh-CN" dirty="0"/>
          </a:p>
          <a:p>
            <a:r>
              <a:rPr kumimoji="1" lang="zh-CN" altLang="en-US" dirty="0"/>
              <a:t>为什么我们不直接训练一个小的网络，而是要训练一个大的网络，发生凝聚后，等价于一个小网络？</a:t>
            </a:r>
            <a:endParaRPr kumimoji="1" lang="en-US" altLang="zh-CN" dirty="0"/>
          </a:p>
          <a:p>
            <a:r>
              <a:rPr kumimoji="1" lang="zh-CN" altLang="en-US" dirty="0"/>
              <a:t>初始化太小，虽然能产生凝聚，但其训练会非常慢？是否可以找到既能快速训练，又能产生凝聚的训练方法？</a:t>
            </a:r>
            <a:endParaRPr kumimoji="1" lang="en-US" altLang="zh-CN" dirty="0"/>
          </a:p>
          <a:p>
            <a:r>
              <a:rPr kumimoji="1" lang="zh-CN" altLang="en-US" dirty="0"/>
              <a:t>我们是否能利用凝聚来设计更好的算法？</a:t>
            </a:r>
          </a:p>
        </p:txBody>
      </p:sp>
    </p:spTree>
    <p:extLst>
      <p:ext uri="{BB962C8B-B14F-4D97-AF65-F5344CB8AC3E}">
        <p14:creationId xmlns:p14="http://schemas.microsoft.com/office/powerpoint/2010/main" val="78965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8A1-D46C-4811-ACAB-7C719B2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trajectory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10B76-5185-41B4-BA03-DCE90C4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324"/>
            <a:ext cx="12192000" cy="472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8A1-D46C-4811-ACAB-7C719B2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trajectory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10B76-5185-41B4-BA03-DCE90C458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366"/>
            <a:ext cx="12192000" cy="43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0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61490" y="461736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2-layer </a:t>
            </a:r>
            <a:r>
              <a:rPr lang="en-US" sz="3600" b="1" dirty="0" err="1"/>
              <a:t>ReLU</a:t>
            </a:r>
            <a:r>
              <a:rPr lang="en-US" sz="3600" b="1" dirty="0"/>
              <a:t> neural network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0850B0-25F2-4137-96E3-F62F7CD7C3C6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97CD5259-8B68-FAB2-9662-38884F1B73F0}"/>
                  </a:ext>
                </a:extLst>
              </p:cNvPr>
              <p:cNvSpPr txBox="1"/>
              <p:nvPr/>
            </p:nvSpPr>
            <p:spPr>
              <a:xfrm>
                <a:off x="291288" y="2935213"/>
                <a:ext cx="2919050" cy="1321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+mn-cs"/>
                  </a:rPr>
                  <a:t>Abuse of notation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97CD5259-8B68-FAB2-9662-38884F1B7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8" y="2935213"/>
                <a:ext cx="2919050" cy="1321003"/>
              </a:xfrm>
              <a:prstGeom prst="rect">
                <a:avLst/>
              </a:prstGeom>
              <a:blipFill>
                <a:blip r:embed="rId4"/>
                <a:stretch>
                  <a:fillRect l="-3340" t="-3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990E164-5D3A-5777-3569-E5050E066BE7}"/>
              </a:ext>
            </a:extLst>
          </p:cNvPr>
          <p:cNvCxnSpPr/>
          <p:nvPr/>
        </p:nvCxnSpPr>
        <p:spPr>
          <a:xfrm>
            <a:off x="4200292" y="5309419"/>
            <a:ext cx="41110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9BB6629-017C-B290-6B3F-9994B321EEDF}"/>
              </a:ext>
            </a:extLst>
          </p:cNvPr>
          <p:cNvCxnSpPr>
            <a:cxnSpLocks/>
          </p:cNvCxnSpPr>
          <p:nvPr/>
        </p:nvCxnSpPr>
        <p:spPr>
          <a:xfrm flipV="1">
            <a:off x="4352692" y="2661229"/>
            <a:ext cx="0" cy="28005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E718DED-DDE1-69D5-26C4-19BC4B05AA08}"/>
              </a:ext>
            </a:extLst>
          </p:cNvPr>
          <p:cNvCxnSpPr>
            <a:cxnSpLocks/>
          </p:cNvCxnSpPr>
          <p:nvPr/>
        </p:nvCxnSpPr>
        <p:spPr>
          <a:xfrm flipV="1">
            <a:off x="4352692" y="3813038"/>
            <a:ext cx="1557454" cy="14963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E6DCC96-C762-D68F-164E-22B78C7361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5152" y="4993691"/>
            <a:ext cx="505071" cy="126381"/>
          </a:xfrm>
          <a:prstGeom prst="curvedConnector3">
            <a:avLst>
              <a:gd name="adj1" fmla="val 13203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/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𝝓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∈(−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/>
              <p:nvPr/>
            </p:nvSpPr>
            <p:spPr>
              <a:xfrm>
                <a:off x="3754249" y="1312038"/>
                <a:ext cx="55384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For 1d 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2d vector.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We use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𝜙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to denote its orientation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249" y="1312038"/>
                <a:ext cx="5538436" cy="954107"/>
              </a:xfrm>
              <a:prstGeom prst="rect">
                <a:avLst/>
              </a:prstGeom>
              <a:blipFill>
                <a:blip r:embed="rId6"/>
                <a:stretch>
                  <a:fillRect l="-2313" t="-6369" r="-1762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/>
              <p:nvPr/>
            </p:nvSpPr>
            <p:spPr>
              <a:xfrm>
                <a:off x="-436752" y="842605"/>
                <a:ext cx="4928836" cy="1772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</m:t>
                                      </m:r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752" y="842605"/>
                <a:ext cx="4928836" cy="1772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/>
              <p:nvPr/>
            </p:nvSpPr>
            <p:spPr>
              <a:xfrm>
                <a:off x="9166302" y="1446304"/>
                <a:ext cx="30256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ReLU(x)=max(0,x)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302" y="1446304"/>
                <a:ext cx="3025698" cy="400110"/>
              </a:xfrm>
              <a:prstGeom prst="rect">
                <a:avLst/>
              </a:prstGeom>
              <a:blipFill>
                <a:blip r:embed="rId8"/>
                <a:stretch>
                  <a:fillRect t="-6061" r="-201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D65CA1B-0324-DD71-0D26-93598DA78F09}"/>
              </a:ext>
            </a:extLst>
          </p:cNvPr>
          <p:cNvCxnSpPr>
            <a:cxnSpLocks/>
          </p:cNvCxnSpPr>
          <p:nvPr/>
        </p:nvCxnSpPr>
        <p:spPr>
          <a:xfrm flipH="1">
            <a:off x="11011847" y="1900092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25C6AF3-D1C4-3C68-C2CB-0F928C67F9D8}"/>
              </a:ext>
            </a:extLst>
          </p:cNvPr>
          <p:cNvCxnSpPr>
            <a:cxnSpLocks/>
          </p:cNvCxnSpPr>
          <p:nvPr/>
        </p:nvCxnSpPr>
        <p:spPr>
          <a:xfrm>
            <a:off x="9975419" y="3330959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A1F8E5-9A9E-7821-E32E-47D20933D5A1}"/>
                  </a:ext>
                </a:extLst>
              </p:cNvPr>
              <p:cNvSpPr txBox="1"/>
              <p:nvPr/>
            </p:nvSpPr>
            <p:spPr>
              <a:xfrm>
                <a:off x="9753600" y="3710842"/>
                <a:ext cx="1905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𝑤𝑥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A1F8E5-9A9E-7821-E32E-47D20933D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3710842"/>
                <a:ext cx="1905000" cy="646331"/>
              </a:xfrm>
              <a:prstGeom prst="rect">
                <a:avLst/>
              </a:prstGeom>
              <a:blipFill>
                <a:blip r:embed="rId9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D92A41A-86DB-F111-30DD-FC5F79741BD1}"/>
              </a:ext>
            </a:extLst>
          </p:cNvPr>
          <p:cNvSpPr txBox="1"/>
          <p:nvPr/>
        </p:nvSpPr>
        <p:spPr>
          <a:xfrm>
            <a:off x="9138340" y="4870139"/>
            <a:ext cx="283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Angle---Turning point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25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1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934546" y="216264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/>
              <a:t>Linear regime</a:t>
            </a:r>
            <a:endParaRPr lang="en-US" sz="3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F0CD4C-87E8-9F89-6E36-CC62B62B0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3" y="3981036"/>
            <a:ext cx="3153194" cy="22349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00B142-463D-862C-92A7-FBE224AC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0821" y="867687"/>
            <a:ext cx="6809328" cy="49695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1DBC62-2D16-BF33-3328-B9A1CBF8DD88}"/>
              </a:ext>
            </a:extLst>
          </p:cNvPr>
          <p:cNvSpPr txBox="1"/>
          <p:nvPr/>
        </p:nvSpPr>
        <p:spPr>
          <a:xfrm>
            <a:off x="4792844" y="5679285"/>
            <a:ext cx="741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However, NN’s power is not in linear regime.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29EA7D-3C7A-C256-9D55-DAF40BDA0B74}"/>
              </a:ext>
            </a:extLst>
          </p:cNvPr>
          <p:cNvSpPr txBox="1"/>
          <p:nvPr/>
        </p:nvSpPr>
        <p:spPr>
          <a:xfrm flipH="1">
            <a:off x="5901712" y="1078354"/>
            <a:ext cx="544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87CE4E-28A7-8275-D704-D8A35DCB86CB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E7DB987-FF0B-A4BA-C4C5-0919BE7F6694}"/>
                  </a:ext>
                </a:extLst>
              </p:cNvPr>
              <p:cNvSpPr txBox="1"/>
              <p:nvPr/>
            </p:nvSpPr>
            <p:spPr>
              <a:xfrm>
                <a:off x="128808" y="1020794"/>
                <a:ext cx="4833446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E7DB987-FF0B-A4BA-C4C5-0919BE7F6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1020794"/>
                <a:ext cx="4833446" cy="10988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25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934546" y="216264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Condensation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F0CD4C-87E8-9F89-6E36-CC62B62B0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79" y="3981036"/>
            <a:ext cx="3189762" cy="22349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00B142-463D-862C-92A7-FBE224AC2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214" y="971376"/>
            <a:ext cx="6809328" cy="50442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CB94A5-B8C8-6C12-40BC-882146C60C50}"/>
              </a:ext>
            </a:extLst>
          </p:cNvPr>
          <p:cNvSpPr txBox="1"/>
          <p:nvPr/>
        </p:nvSpPr>
        <p:spPr>
          <a:xfrm flipH="1">
            <a:off x="5724292" y="1122958"/>
            <a:ext cx="544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5FBC8E-4C9B-5D08-4BE5-3821396DE0C9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F6DDD3-B16E-9F63-7470-713CDA43B0E6}"/>
                  </a:ext>
                </a:extLst>
              </p:cNvPr>
              <p:cNvSpPr txBox="1"/>
              <p:nvPr/>
            </p:nvSpPr>
            <p:spPr>
              <a:xfrm>
                <a:off x="128808" y="1020794"/>
                <a:ext cx="4833446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F6DDD3-B16E-9F63-7470-713CDA43B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1020794"/>
                <a:ext cx="4833446" cy="10988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79478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26035</TotalTime>
  <Words>1384</Words>
  <Application>Microsoft Office PowerPoint</Application>
  <PresentationFormat>宽屏</PresentationFormat>
  <Paragraphs>144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微软雅黑</vt:lpstr>
      <vt:lpstr>等线</vt:lpstr>
      <vt:lpstr>等线 Light</vt:lpstr>
      <vt:lpstr>黑体</vt:lpstr>
      <vt:lpstr>Arial</vt:lpstr>
      <vt:lpstr>Book Antiqua</vt:lpstr>
      <vt:lpstr>Calibri</vt:lpstr>
      <vt:lpstr>Calibri Light</vt:lpstr>
      <vt:lpstr>Cambria Math</vt:lpstr>
      <vt:lpstr>Georgia</vt:lpstr>
      <vt:lpstr>Helvetica</vt:lpstr>
      <vt:lpstr>Times New Roman</vt:lpstr>
      <vt:lpstr>1_自定义设计方案</vt:lpstr>
      <vt:lpstr>Office Theme</vt:lpstr>
      <vt:lpstr>Office 主题​​</vt:lpstr>
      <vt:lpstr>神经网络的凝聚现象</vt:lpstr>
      <vt:lpstr>Simple bias in practice</vt:lpstr>
      <vt:lpstr>Condensation </vt:lpstr>
      <vt:lpstr>1d example</vt:lpstr>
      <vt:lpstr>Evolution trajectory</vt:lpstr>
      <vt:lpstr>Evolution trajectory</vt:lpstr>
      <vt:lpstr>2-layer ReLU neural network</vt:lpstr>
      <vt:lpstr>Linear regime</vt:lpstr>
      <vt:lpstr>Condensation</vt:lpstr>
      <vt:lpstr>What initialization leads to linearity or  Condensation?</vt:lpstr>
      <vt:lpstr>Phase diagram: condense in non-linear regime</vt:lpstr>
      <vt:lpstr>Feature distribution at the condensed regime</vt:lpstr>
      <vt:lpstr>Phase diagram: condense in non-linear regime</vt:lpstr>
      <vt:lpstr>Resnet18, CIFAR10</vt:lpstr>
      <vt:lpstr>Condensation in practical nets?</vt:lpstr>
      <vt:lpstr>A layer in Resnet18</vt:lpstr>
      <vt:lpstr>Why  Condense? Start from initial stage.</vt:lpstr>
      <vt:lpstr>Network</vt:lpstr>
      <vt:lpstr>Initial stage</vt:lpstr>
      <vt:lpstr>Cosine similarity</vt:lpstr>
      <vt:lpstr>Initial condensation for CNN</vt:lpstr>
      <vt:lpstr>Initial condensation for CNN</vt:lpstr>
      <vt:lpstr>Two-layer synthetic</vt:lpstr>
      <vt:lpstr>Multiple-layer synthetic</vt:lpstr>
      <vt:lpstr>Analysis of initial stage</vt:lpstr>
      <vt:lpstr>Velocity field</vt:lpstr>
      <vt:lpstr>Tanh(x)</vt:lpstr>
      <vt:lpstr>xtanh(x)</vt:lpstr>
      <vt:lpstr>x^2 tanh⁡(x)</vt:lpstr>
      <vt:lpstr>ReLU(x)</vt:lpstr>
      <vt:lpstr>A simple analysis</vt:lpstr>
      <vt:lpstr>The influence of training data</vt:lpstr>
      <vt:lpstr>Phase diagram of initial condensation for smooth activations 估计初始凝聚的时间</vt:lpstr>
      <vt:lpstr>Similar to ReLU</vt:lpstr>
      <vt:lpstr>Linear regime</vt:lpstr>
      <vt:lpstr>Initial Condensed regime</vt:lpstr>
      <vt:lpstr>PowerPoint 演示文稿</vt:lpstr>
      <vt:lpstr>w-lag regime</vt:lpstr>
      <vt:lpstr>a-lag regime</vt:lpstr>
      <vt:lpstr>小结：凝聚现象</vt:lpstr>
      <vt:lpstr>更多的问题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220</cp:revision>
  <dcterms:created xsi:type="dcterms:W3CDTF">2020-06-05T07:59:29Z</dcterms:created>
  <dcterms:modified xsi:type="dcterms:W3CDTF">2023-11-10T06:13:21Z</dcterms:modified>
</cp:coreProperties>
</file>